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85" r:id="rId2"/>
    <p:sldId id="479" r:id="rId3"/>
    <p:sldId id="502" r:id="rId4"/>
    <p:sldId id="501" r:id="rId5"/>
    <p:sldId id="487" r:id="rId6"/>
    <p:sldId id="281" r:id="rId7"/>
    <p:sldId id="503" r:id="rId8"/>
    <p:sldId id="490" r:id="rId9"/>
    <p:sldId id="287" r:id="rId10"/>
    <p:sldId id="504" r:id="rId11"/>
    <p:sldId id="505" r:id="rId12"/>
    <p:sldId id="506" r:id="rId13"/>
    <p:sldId id="499" r:id="rId14"/>
    <p:sldId id="500" r:id="rId15"/>
    <p:sldId id="469" r:id="rId16"/>
  </p:sldIdLst>
  <p:sldSz cx="9144000" cy="5143500" type="screen16x9"/>
  <p:notesSz cx="6858000" cy="9144000"/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690" userDrawn="1">
          <p15:clr>
            <a:srgbClr val="A4A3A4"/>
          </p15:clr>
        </p15:guide>
        <p15:guide id="3" orient="horz" pos="2935">
          <p15:clr>
            <a:srgbClr val="A4A3A4"/>
          </p15:clr>
        </p15:guide>
        <p15:guide id="4" pos="2880">
          <p15:clr>
            <a:srgbClr val="A4A3A4"/>
          </p15:clr>
        </p15:guide>
        <p15:guide id="5" pos="373">
          <p15:clr>
            <a:srgbClr val="A4A3A4"/>
          </p15:clr>
        </p15:guide>
        <p15:guide id="6" pos="53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71F65"/>
    <a:srgbClr val="005E9B"/>
    <a:srgbClr val="F39700"/>
    <a:srgbClr val="909090"/>
    <a:srgbClr val="454545"/>
    <a:srgbClr val="FF8607"/>
    <a:srgbClr val="282828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0" autoAdjust="0"/>
    <p:restoredTop sz="75339" autoAdjust="0"/>
  </p:normalViewPr>
  <p:slideViewPr>
    <p:cSldViewPr snapToGrid="0" snapToObjects="1">
      <p:cViewPr varScale="1">
        <p:scale>
          <a:sx n="108" d="100"/>
          <a:sy n="108" d="100"/>
        </p:scale>
        <p:origin x="632" y="76"/>
      </p:cViewPr>
      <p:guideLst>
        <p:guide orient="horz" pos="1620"/>
        <p:guide orient="horz" pos="690"/>
        <p:guide orient="horz" pos="2935"/>
        <p:guide pos="2880"/>
        <p:guide pos="373"/>
        <p:guide pos="53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2023/10/24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t>2023/10/24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079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776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070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294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7F0A08-E6EF-471E-B9F0-30955EF06FB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662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Dejavu 1.</a:t>
            </a:r>
            <a:r>
              <a:rPr lang="zh-CN" altLang="en-US" dirty="0"/>
              <a:t>引言 信息茧房的基本概念 国内外由信息茧房所引发的事件 </a:t>
            </a:r>
            <a:r>
              <a:rPr lang="en-US" altLang="zh-CN" dirty="0"/>
              <a:t>2.</a:t>
            </a:r>
            <a:r>
              <a:rPr lang="zh-CN" altLang="en-US" dirty="0"/>
              <a:t>相关技术 信息获取的途径与方式 个性化推荐算法 </a:t>
            </a:r>
            <a:r>
              <a:rPr lang="en-US" altLang="zh-CN" dirty="0"/>
              <a:t>3.</a:t>
            </a:r>
            <a:r>
              <a:rPr lang="zh-CN" altLang="en-US" dirty="0"/>
              <a:t>信息茧房是如何带来认知的差异化的 不同群体 不同国家 不同政治立场 </a:t>
            </a:r>
            <a:r>
              <a:rPr lang="en-US" altLang="zh-CN" dirty="0"/>
              <a:t>4.</a:t>
            </a:r>
            <a:r>
              <a:rPr lang="zh-CN" altLang="en-US" dirty="0"/>
              <a:t>产生了差异化的认知后面临的问题 对于现实生活中 对于工程伦理这一方面 </a:t>
            </a:r>
            <a:r>
              <a:rPr lang="en-US" altLang="zh-CN" dirty="0"/>
              <a:t>5.</a:t>
            </a:r>
            <a:r>
              <a:rPr lang="zh-CN" altLang="en-US" dirty="0"/>
              <a:t>如何破除信息茧房进行伦理风险规避 对于个人思想和公民本身 对于技术 </a:t>
            </a:r>
            <a:r>
              <a:rPr lang="en-US" altLang="zh-CN" dirty="0"/>
              <a:t>6.</a:t>
            </a:r>
            <a:r>
              <a:rPr lang="zh-CN" altLang="en-US" dirty="0"/>
              <a:t>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7F0A08-E6EF-471E-B9F0-30955EF06FB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331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7F0A08-E6EF-471E-B9F0-30955EF06FB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361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值得注意的是，我们的方法不需要修改基础网络，并且可以应用于任何没有附加功能的 </a:t>
            </a:r>
            <a:r>
              <a:rPr lang="en-US" altLang="zh-CN" dirty="0"/>
              <a:t>VLP </a:t>
            </a:r>
            <a:r>
              <a:rPr lang="zh-CN" altLang="en-US" dirty="0"/>
              <a:t>模型。该模型旨在从原始像素图像中学习位置信息。请注意，只有在预训练阶段，我们才会需要物体的位置信息；然而在下游任务中，我们以正常的端到端方式评估模型，无需对象信息，以摆脱繁重的对象特征提取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5238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5699-C30D-467A-8D0E-3963926392F4}" type="datetimeFigureOut">
              <a:rPr lang="zh-CN" altLang="en-US" smtClean="0"/>
              <a:t>2023/10/24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FCEB-BEC5-49AA-BD47-8CE638F9150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itchFamily="34" charset="0"/>
          <a:ea typeface="微软雅黑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itchFamily="18" charset="2"/>
        <a:buChar char=""/>
        <a:defRPr sz="1500" kern="1200" baseline="0">
          <a:solidFill>
            <a:srgbClr val="071F65"/>
          </a:solidFill>
          <a:latin typeface="Arial" charset="0"/>
          <a:ea typeface="微软雅黑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itchFamily="49" charset="-122"/>
        <a:buChar char=" "/>
        <a:defRPr sz="1200" kern="1200" baseline="0">
          <a:solidFill>
            <a:srgbClr val="071F65"/>
          </a:solidFill>
          <a:latin typeface="幼圆" pitchFamily="49" charset="-122"/>
          <a:ea typeface="幼圆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sail-sg/pt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5"/>
          <p:cNvSpPr txBox="1"/>
          <p:nvPr/>
        </p:nvSpPr>
        <p:spPr>
          <a:xfrm>
            <a:off x="4136861" y="3741137"/>
            <a:ext cx="1680588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导师：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周</a:t>
            </a:r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静  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张</a:t>
            </a:r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俊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驰</a:t>
            </a:r>
          </a:p>
        </p:txBody>
      </p:sp>
      <p:sp>
        <p:nvSpPr>
          <p:cNvPr id="21" name="矩形 20"/>
          <p:cNvSpPr/>
          <p:nvPr/>
        </p:nvSpPr>
        <p:spPr>
          <a:xfrm>
            <a:off x="2529001" y="3188029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b="1" dirty="0">
                <a:latin typeface="+mj-ea"/>
                <a:ea typeface="+mj-ea"/>
              </a:rPr>
              <a:t>10</a:t>
            </a:r>
            <a:r>
              <a:rPr lang="zh-CN" altLang="en-US" b="1" dirty="0">
                <a:latin typeface="+mj-ea"/>
                <a:ea typeface="+mj-ea"/>
              </a:rPr>
              <a:t>月</a:t>
            </a:r>
            <a:r>
              <a:rPr lang="en-US" altLang="zh-CN" b="1" dirty="0">
                <a:latin typeface="+mj-ea"/>
                <a:ea typeface="+mj-ea"/>
              </a:rPr>
              <a:t>16</a:t>
            </a:r>
            <a:r>
              <a:rPr lang="zh-CN" altLang="en-US" b="1" dirty="0">
                <a:latin typeface="+mj-ea"/>
                <a:ea typeface="+mj-ea"/>
              </a:rPr>
              <a:t>日研究生组会汇报材料</a:t>
            </a:r>
          </a:p>
        </p:txBody>
      </p:sp>
      <p:sp>
        <p:nvSpPr>
          <p:cNvPr id="22" name="矩形 21"/>
          <p:cNvSpPr/>
          <p:nvPr/>
        </p:nvSpPr>
        <p:spPr>
          <a:xfrm>
            <a:off x="2542581" y="3741137"/>
            <a:ext cx="1395254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汇报人：佘依函</a:t>
            </a:r>
            <a:endParaRPr kumimoji="1" lang="en-US" altLang="zh-CN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480945" y="2149068"/>
            <a:ext cx="5347499" cy="80791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400" b="1" dirty="0">
                <a:solidFill>
                  <a:srgbClr val="071F65"/>
                </a:solidFill>
                <a:latin typeface="+mj-ea"/>
                <a:ea typeface="+mj-ea"/>
              </a:rPr>
              <a:t>Text Prompt for Vision-Language Pre-training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542581" y="3139363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2518778" y="1665595"/>
            <a:ext cx="4875099" cy="28469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用于视觉语言预训练的位置引导文本提示</a:t>
            </a:r>
            <a:endParaRPr lang="en-US" altLang="zh-CN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Freeform 5"/>
          <p:cNvSpPr/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6"/>
          <p:cNvSpPr/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581" y="435272"/>
            <a:ext cx="1054759" cy="10547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12571E94-63FB-95E2-888C-3D5499A5D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3" y="2371003"/>
            <a:ext cx="4715972" cy="158451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3782797" cy="383620"/>
            <a:chOff x="516449" y="314283"/>
            <a:chExt cx="6726667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5926366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实验结果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3F9E21C0-D7D3-6FB8-A1CB-854EC79D43EA}"/>
              </a:ext>
            </a:extLst>
          </p:cNvPr>
          <p:cNvSpPr/>
          <p:nvPr/>
        </p:nvSpPr>
        <p:spPr>
          <a:xfrm>
            <a:off x="121425" y="499112"/>
            <a:ext cx="2926575" cy="56616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Experimental Settings</a:t>
            </a:r>
            <a:endParaRPr lang="zh-CN" altLang="en-US" sz="18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9DCF9F-94AF-D821-44F8-9685B9A62CE9}"/>
              </a:ext>
            </a:extLst>
          </p:cNvPr>
          <p:cNvSpPr/>
          <p:nvPr/>
        </p:nvSpPr>
        <p:spPr>
          <a:xfrm>
            <a:off x="3160187" y="486710"/>
            <a:ext cx="1481240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Datasets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9B4069-0218-2C3F-B32F-67EFCF44C284}"/>
              </a:ext>
            </a:extLst>
          </p:cNvPr>
          <p:cNvSpPr/>
          <p:nvPr/>
        </p:nvSpPr>
        <p:spPr>
          <a:xfrm>
            <a:off x="3123951" y="838198"/>
            <a:ext cx="33327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​​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COCO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VG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SBU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CC3M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CC12M</a:t>
            </a:r>
            <a:endParaRPr lang="zh-CN" altLang="en-US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A81D-DC8E-AAFE-95F6-6B3264759B72}"/>
              </a:ext>
            </a:extLst>
          </p:cNvPr>
          <p:cNvSpPr/>
          <p:nvPr/>
        </p:nvSpPr>
        <p:spPr>
          <a:xfrm>
            <a:off x="4856907" y="486710"/>
            <a:ext cx="1481240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Training Settings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18E50E6-1655-6F14-4EBC-602887B02749}"/>
              </a:ext>
            </a:extLst>
          </p:cNvPr>
          <p:cNvSpPr/>
          <p:nvPr/>
        </p:nvSpPr>
        <p:spPr>
          <a:xfrm>
            <a:off x="6456692" y="425155"/>
            <a:ext cx="267165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pt-BR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PyTorch+8*NVIDIA A100 GPU</a:t>
            </a:r>
          </a:p>
          <a:p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增强边界框以进行仿射变换。</a:t>
            </a:r>
            <a:endParaRPr lang="en-US" altLang="zh-CN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3.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224 × 224+384 × 384</a:t>
            </a:r>
            <a:endParaRPr lang="zh-CN" altLang="en-US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209B909-3D27-7199-B965-FE1019E99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34" y="1281040"/>
            <a:ext cx="4660261" cy="1426991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48B71269-4A7B-10C4-80C1-9EEF678C918B}"/>
              </a:ext>
            </a:extLst>
          </p:cNvPr>
          <p:cNvSpPr/>
          <p:nvPr/>
        </p:nvSpPr>
        <p:spPr>
          <a:xfrm>
            <a:off x="121425" y="1096707"/>
            <a:ext cx="856475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图文检索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781E741-0DA4-BC35-7AA8-F02328826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00" y="4046793"/>
            <a:ext cx="3779382" cy="1026156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E2C5CD4B-15F8-A799-987F-44E586FD24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4422" y="1266190"/>
            <a:ext cx="3623365" cy="220400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B83FBA26-9544-A843-C7A3-367A3709DC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4422" y="3712721"/>
            <a:ext cx="3918151" cy="1454225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597AEDBF-F993-8767-1113-29F78DDF6958}"/>
              </a:ext>
            </a:extLst>
          </p:cNvPr>
          <p:cNvSpPr/>
          <p:nvPr/>
        </p:nvSpPr>
        <p:spPr>
          <a:xfrm>
            <a:off x="80754" y="4456238"/>
            <a:ext cx="856475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图像字幕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EA14606-CD17-6057-1142-31E63216A442}"/>
              </a:ext>
            </a:extLst>
          </p:cNvPr>
          <p:cNvSpPr/>
          <p:nvPr/>
        </p:nvSpPr>
        <p:spPr>
          <a:xfrm>
            <a:off x="5131820" y="1103897"/>
            <a:ext cx="1928203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视觉问答</a:t>
            </a:r>
            <a:r>
              <a:rPr lang="en-US" altLang="zh-CN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+</a:t>
            </a: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视觉推理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4C341C8-DD6D-6953-7EBB-76E83515BD82}"/>
              </a:ext>
            </a:extLst>
          </p:cNvPr>
          <p:cNvSpPr/>
          <p:nvPr/>
        </p:nvSpPr>
        <p:spPr>
          <a:xfrm>
            <a:off x="5169289" y="3505455"/>
            <a:ext cx="1168858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视频语言任务</a:t>
            </a:r>
          </a:p>
        </p:txBody>
      </p:sp>
    </p:spTree>
    <p:extLst>
      <p:ext uri="{BB962C8B-B14F-4D97-AF65-F5344CB8AC3E}">
        <p14:creationId xmlns:p14="http://schemas.microsoft.com/office/powerpoint/2010/main" val="356815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6BDD167-5383-7EB1-B3A9-28C72900D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759" y="478221"/>
            <a:ext cx="4846241" cy="254555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3782797" cy="383620"/>
            <a:chOff x="516449" y="314283"/>
            <a:chExt cx="6726667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5926366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实验结果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F09DCF9F-94AF-D821-44F8-9685B9A62CE9}"/>
              </a:ext>
            </a:extLst>
          </p:cNvPr>
          <p:cNvSpPr/>
          <p:nvPr/>
        </p:nvSpPr>
        <p:spPr>
          <a:xfrm>
            <a:off x="1156347" y="3037689"/>
            <a:ext cx="1982589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探索不同类型的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baseline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3A436D0-F1FA-5F4E-679C-A166162C0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470" y="447676"/>
            <a:ext cx="4664224" cy="254828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76181C3-2655-B3F4-2D43-350B144BD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4470" y="3359375"/>
            <a:ext cx="4846241" cy="138464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54F7CD2-77D7-A3A1-2D0D-B51683C13D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0567" y="3348184"/>
            <a:ext cx="4058254" cy="139583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0D8FBE42-E817-88D5-E831-06E08FB77077}"/>
              </a:ext>
            </a:extLst>
          </p:cNvPr>
          <p:cNvSpPr/>
          <p:nvPr/>
        </p:nvSpPr>
        <p:spPr>
          <a:xfrm>
            <a:off x="1281684" y="4757925"/>
            <a:ext cx="1731914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探索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Pretext</a:t>
            </a: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和</a:t>
            </a:r>
            <a:r>
              <a:rPr lang="en-US" altLang="zh-CN" sz="1200" dirty="0" err="1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Promt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612F0DB-A1EB-E541-457E-730ACD2B775D}"/>
              </a:ext>
            </a:extLst>
          </p:cNvPr>
          <p:cNvSpPr/>
          <p:nvPr/>
        </p:nvSpPr>
        <p:spPr>
          <a:xfrm>
            <a:off x="5899241" y="3023778"/>
            <a:ext cx="1640906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探索不同的提示语句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9FD9F6E-5682-8BD1-21A4-04A336B7E589}"/>
              </a:ext>
            </a:extLst>
          </p:cNvPr>
          <p:cNvSpPr/>
          <p:nvPr/>
        </p:nvSpPr>
        <p:spPr>
          <a:xfrm>
            <a:off x="5529729" y="4761938"/>
            <a:ext cx="2368513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探索提示语句和位置信息的影响</a:t>
            </a:r>
          </a:p>
        </p:txBody>
      </p:sp>
    </p:spTree>
    <p:extLst>
      <p:ext uri="{BB962C8B-B14F-4D97-AF65-F5344CB8AC3E}">
        <p14:creationId xmlns:p14="http://schemas.microsoft.com/office/powerpoint/2010/main" val="392851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02B82FE-CE9B-6DD8-B5A6-D1B3E758F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6" y="336358"/>
            <a:ext cx="5383909" cy="228007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563DCC4-C1B2-DC36-1969-A5C5DAC4D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998" y="395288"/>
            <a:ext cx="3796856" cy="334921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3782797" cy="383620"/>
            <a:chOff x="516449" y="314283"/>
            <a:chExt cx="6726667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5926366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实验结果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030C1839-A3A5-FDEA-1710-8096D2E35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6418" y="3942765"/>
            <a:ext cx="4237582" cy="96047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94DBBF9-3E82-AF46-4A40-D8367FA67C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14" y="2763049"/>
            <a:ext cx="3626857" cy="2313775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D6A9429A-63A2-CC07-8D05-8CBAE00E0A34}"/>
              </a:ext>
            </a:extLst>
          </p:cNvPr>
          <p:cNvSpPr/>
          <p:nvPr/>
        </p:nvSpPr>
        <p:spPr>
          <a:xfrm>
            <a:off x="1734887" y="2571750"/>
            <a:ext cx="239200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3-1 block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数量对实验结果的影响</a:t>
            </a:r>
            <a:endParaRPr lang="zh-CN" altLang="en-US" sz="11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1FD90A9-EB08-A4EB-DCDC-24C36806C304}"/>
              </a:ext>
            </a:extLst>
          </p:cNvPr>
          <p:cNvSpPr/>
          <p:nvPr/>
        </p:nvSpPr>
        <p:spPr>
          <a:xfrm>
            <a:off x="3506996" y="3650628"/>
            <a:ext cx="159851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3-2 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实验结果可视化</a:t>
            </a:r>
            <a:endParaRPr lang="zh-CN" altLang="en-US" sz="11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C4F7D1F-3B36-7C3E-F152-A96325A6AE57}"/>
              </a:ext>
            </a:extLst>
          </p:cNvPr>
          <p:cNvSpPr/>
          <p:nvPr/>
        </p:nvSpPr>
        <p:spPr>
          <a:xfrm>
            <a:off x="6264056" y="3681155"/>
            <a:ext cx="175881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3-3 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VQA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上的可视化</a:t>
            </a:r>
            <a:endParaRPr lang="zh-CN" altLang="en-US" sz="11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4E961DB-98C3-BE23-3974-C991DC448951}"/>
              </a:ext>
            </a:extLst>
          </p:cNvPr>
          <p:cNvSpPr/>
          <p:nvPr/>
        </p:nvSpPr>
        <p:spPr>
          <a:xfrm>
            <a:off x="6020399" y="4849899"/>
            <a:ext cx="227818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3-4 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100" dirty="0" err="1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Kmeans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的聚类可视化</a:t>
            </a:r>
            <a:endParaRPr lang="zh-CN" altLang="en-US" sz="11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941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30124" y="2123092"/>
            <a:ext cx="3370153" cy="50013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文章总结及上周总结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87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4714533" cy="937618"/>
            <a:chOff x="516449" y="314283"/>
            <a:chExt cx="8383504" cy="1664573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7583203" cy="1639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itchFamily="34" charset="0"/>
                  <a:ea typeface="微软雅黑" pitchFamily="34" charset="-122"/>
                  <a:cs typeface="Gisha" pitchFamily="34" charset="-79"/>
                </a:rPr>
                <a:t>文章总结及上周总结</a:t>
              </a:r>
            </a:p>
            <a:p>
              <a:pPr defTabSz="685800">
                <a:defRPr/>
              </a:pPr>
              <a:endParaRPr lang="zh-CN" altLang="en-US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微软雅黑" pitchFamily="34" charset="-122"/>
                <a:cs typeface="Gisha" pitchFamily="34" charset="-79"/>
              </a:endParaRPr>
            </a:p>
            <a:p>
              <a:pPr defTabSz="685800">
                <a:defRPr/>
              </a:pP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微软雅黑" pitchFamily="34" charset="-122"/>
                <a:cs typeface="Gisha" pitchFamily="34" charset="-79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327618E6-7629-73DF-2614-A7B8F571E1FC}"/>
              </a:ext>
            </a:extLst>
          </p:cNvPr>
          <p:cNvSpPr/>
          <p:nvPr/>
        </p:nvSpPr>
        <p:spPr>
          <a:xfrm>
            <a:off x="88743" y="1356162"/>
            <a:ext cx="426447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尝试通过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简单的提示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将现有目标检测器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训练模型中的位置信息利用到 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VLP 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模型中。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跨模态提示设置的成功实践来帮助提示工程。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 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可以作为通用</a:t>
            </a:r>
            <a:r>
              <a:rPr lang="en-US" altLang="zh-CN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pipeline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并改进位置信息的学习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，而无需太多额外的计算成本。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并没有考虑到如何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处理错误的目标标签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没有充分探索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更复杂的提示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20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9DBC6AA-6E6E-8225-712D-992C11727445}"/>
              </a:ext>
            </a:extLst>
          </p:cNvPr>
          <p:cNvSpPr/>
          <p:nvPr/>
        </p:nvSpPr>
        <p:spPr>
          <a:xfrm>
            <a:off x="220365" y="706756"/>
            <a:ext cx="1932900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文章总结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3DE87F-6101-43A9-C806-23984F589964}"/>
              </a:ext>
            </a:extLst>
          </p:cNvPr>
          <p:cNvSpPr/>
          <p:nvPr/>
        </p:nvSpPr>
        <p:spPr>
          <a:xfrm>
            <a:off x="88743" y="550033"/>
            <a:ext cx="4365270" cy="4470318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7BB3EB3-C0EF-0D32-4B04-B8CD847AB9B5}"/>
              </a:ext>
            </a:extLst>
          </p:cNvPr>
          <p:cNvSpPr/>
          <p:nvPr/>
        </p:nvSpPr>
        <p:spPr>
          <a:xfrm>
            <a:off x="4689004" y="550033"/>
            <a:ext cx="4365270" cy="4470318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39FCAF55-652E-4D38-65B4-9654B75C1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7086876"/>
              </p:ext>
            </p:extLst>
          </p:nvPr>
        </p:nvGraphicFramePr>
        <p:xfrm>
          <a:off x="4885350" y="1259317"/>
          <a:ext cx="3972578" cy="199029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86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63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98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35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solidFill>
                            <a:srgbClr val="C00000"/>
                          </a:solidFill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任务名称</a:t>
                      </a:r>
                      <a:endParaRPr lang="zh-CN" sz="1400" kern="100" dirty="0">
                        <a:solidFill>
                          <a:srgbClr val="C00000"/>
                        </a:solidFill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solidFill>
                            <a:srgbClr val="C00000"/>
                          </a:solidFill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任务内容</a:t>
                      </a:r>
                      <a:endParaRPr lang="zh-CN" sz="1400" kern="100" dirty="0">
                        <a:solidFill>
                          <a:srgbClr val="C00000"/>
                        </a:solidFill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solidFill>
                            <a:srgbClr val="C00000"/>
                          </a:solidFill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完成情况</a:t>
                      </a:r>
                      <a:endParaRPr lang="zh-CN" sz="1400" kern="100" dirty="0">
                        <a:solidFill>
                          <a:srgbClr val="C00000"/>
                        </a:solidFill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6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R2VOS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跑通</a:t>
                      </a:r>
                      <a:r>
                        <a:rPr lang="en-US" altLang="zh-CN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R2VOS</a:t>
                      </a: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代码</a:t>
                      </a:r>
                      <a:endParaRPr lang="en-US" alt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完成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86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PTP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阅读文章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完成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22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PTP+R2VOS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研究是否能将二者结合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  <a:latin typeface="方正粗黑宋简体" panose="02000000000000000000" pitchFamily="2" charset="-122"/>
                          <a:ea typeface="方正粗黑宋简体" panose="02000000000000000000" pitchFamily="2" charset="-122"/>
                        </a:rPr>
                        <a:t>未完成</a:t>
                      </a:r>
                      <a:endParaRPr lang="zh-CN" sz="1400" kern="100" dirty="0">
                        <a:effectLst/>
                        <a:latin typeface="方正粗黑宋简体" panose="02000000000000000000" pitchFamily="2" charset="-122"/>
                        <a:ea typeface="方正粗黑宋简体" panose="02000000000000000000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04388658"/>
                  </a:ext>
                </a:extLst>
              </a:tr>
            </a:tbl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90B98194-E50F-49DB-841B-6D2B22BA56ED}"/>
              </a:ext>
            </a:extLst>
          </p:cNvPr>
          <p:cNvSpPr/>
          <p:nvPr/>
        </p:nvSpPr>
        <p:spPr>
          <a:xfrm>
            <a:off x="4797578" y="664419"/>
            <a:ext cx="1932900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上周总结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30437B2-6E93-9066-539B-A6637BC04A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563" y="3381419"/>
            <a:ext cx="4094152" cy="116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8795E66-BF1F-6CEA-07BD-037065160BDF}"/>
              </a:ext>
            </a:extLst>
          </p:cNvPr>
          <p:cNvSpPr/>
          <p:nvPr/>
        </p:nvSpPr>
        <p:spPr>
          <a:xfrm>
            <a:off x="4994243" y="4662088"/>
            <a:ext cx="392447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4-1 R2VOS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Ubuntu22.04+NVIDA 4060</a:t>
            </a:r>
            <a:r>
              <a:rPr lang="zh-CN" altLang="en-US" sz="1100" dirty="0"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的可视化展示</a:t>
            </a:r>
            <a:endParaRPr lang="zh-CN" altLang="en-US" sz="11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940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136861" y="3501938"/>
            <a:ext cx="1680588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导师：周静  张俊驰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29001" y="2948830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b="1" dirty="0">
                <a:latin typeface="+mj-ea"/>
                <a:ea typeface="+mj-ea"/>
              </a:rPr>
              <a:t>10</a:t>
            </a:r>
            <a:r>
              <a:rPr lang="zh-CN" altLang="en-US" b="1" dirty="0">
                <a:latin typeface="+mj-ea"/>
                <a:ea typeface="+mj-ea"/>
              </a:rPr>
              <a:t>月</a:t>
            </a:r>
            <a:r>
              <a:rPr lang="en-US" altLang="zh-CN" b="1" dirty="0">
                <a:latin typeface="+mj-ea"/>
                <a:ea typeface="+mj-ea"/>
              </a:rPr>
              <a:t>16</a:t>
            </a:r>
            <a:r>
              <a:rPr lang="zh-CN" altLang="en-US" b="1" dirty="0">
                <a:latin typeface="+mj-ea"/>
                <a:ea typeface="+mj-ea"/>
              </a:rPr>
              <a:t>日研究生组会汇报材料</a:t>
            </a:r>
          </a:p>
        </p:txBody>
      </p:sp>
      <p:sp>
        <p:nvSpPr>
          <p:cNvPr id="26" name="矩形 25"/>
          <p:cNvSpPr/>
          <p:nvPr/>
        </p:nvSpPr>
        <p:spPr>
          <a:xfrm>
            <a:off x="2542581" y="3501938"/>
            <a:ext cx="1395254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答辩人：佘依函</a:t>
            </a:r>
            <a:endParaRPr kumimoji="1" lang="en-US" altLang="zh-CN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458991" y="1941827"/>
            <a:ext cx="6597923" cy="83869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5000" b="1" dirty="0">
                <a:solidFill>
                  <a:srgbClr val="071F65"/>
                </a:solidFill>
                <a:latin typeface="+mj-ea"/>
                <a:ea typeface="+mj-ea"/>
              </a:rPr>
              <a:t>请老师批评指正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529001" y="1633327"/>
            <a:ext cx="4619285" cy="28469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江汉大学 电子信息 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2023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Freeform 5"/>
          <p:cNvSpPr/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6"/>
          <p:cNvSpPr/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B6DB8C4-3E04-799E-B50C-527A7CAD7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581" y="435272"/>
            <a:ext cx="1054759" cy="10547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30124" y="2058636"/>
            <a:ext cx="106182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引言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4714533" cy="654368"/>
            <a:chOff x="516449" y="314283"/>
            <a:chExt cx="8383504" cy="1161713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7583203" cy="1136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itchFamily="34" charset="0"/>
                  <a:ea typeface="微软雅黑" pitchFamily="34" charset="-122"/>
                  <a:cs typeface="Gisha" pitchFamily="34" charset="-79"/>
                </a:rPr>
                <a:t>文章基本信息</a:t>
              </a:r>
            </a:p>
            <a:p>
              <a:pPr defTabSz="685800">
                <a:defRPr/>
              </a:pP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微软雅黑" pitchFamily="34" charset="-122"/>
                <a:cs typeface="Gisha" pitchFamily="34" charset="-79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7183AA-617F-8A48-20E9-C4F95665C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695" y="1997944"/>
            <a:ext cx="4612648" cy="304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55C987A-7C75-A72F-4240-624E56ECA2D3}"/>
              </a:ext>
            </a:extLst>
          </p:cNvPr>
          <p:cNvSpPr/>
          <p:nvPr/>
        </p:nvSpPr>
        <p:spPr>
          <a:xfrm>
            <a:off x="78657" y="1931268"/>
            <a:ext cx="4264477" cy="3040069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F437396-AC0D-EEF5-4B05-C9A9F38BC125}"/>
              </a:ext>
            </a:extLst>
          </p:cNvPr>
          <p:cNvSpPr/>
          <p:nvPr/>
        </p:nvSpPr>
        <p:spPr>
          <a:xfrm>
            <a:off x="243143" y="2117371"/>
            <a:ext cx="2465336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  <a:latin typeface="+mj-ea"/>
                <a:ea typeface="+mj-ea"/>
              </a:rPr>
              <a:t>问题与目的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CA04019-1CB6-5CF8-6900-3281D3941E44}"/>
              </a:ext>
            </a:extLst>
          </p:cNvPr>
          <p:cNvSpPr/>
          <p:nvPr/>
        </p:nvSpPr>
        <p:spPr>
          <a:xfrm>
            <a:off x="181141" y="2766567"/>
            <a:ext cx="406764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目前的</a:t>
            </a:r>
            <a:r>
              <a:rPr lang="en-US" altLang="zh-CN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VLP</a:t>
            </a:r>
            <a:r>
              <a:rPr lang="zh-CN" altLang="en-US" sz="16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缺乏视觉的定位的模块。</a:t>
            </a: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提出了位置引导</a:t>
            </a:r>
            <a:r>
              <a:rPr lang="zh-CN" altLang="en-US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文本提示</a:t>
            </a:r>
            <a:r>
              <a:rPr lang="en-US" altLang="zh-CN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增强跨模态模型</a:t>
            </a: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的视觉</a:t>
            </a:r>
            <a:r>
              <a:rPr lang="en-US" altLang="zh-CN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ground</a:t>
            </a: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altLang="zh-CN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放弃了目标检测器</a:t>
            </a:r>
            <a:r>
              <a:rPr lang="zh-CN" altLang="en-US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直接进行推理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endParaRPr lang="zh-CN" altLang="zh-CN" sz="20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55AF739-F4AB-D701-E6C1-93B7EB7C371E}"/>
              </a:ext>
            </a:extLst>
          </p:cNvPr>
          <p:cNvSpPr txBox="1"/>
          <p:nvPr/>
        </p:nvSpPr>
        <p:spPr>
          <a:xfrm>
            <a:off x="181141" y="3920447"/>
            <a:ext cx="4572000" cy="904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685800">
              <a:lnSpc>
                <a:spcPct val="130000"/>
              </a:lnSpc>
              <a:defRPr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- sail-sg/</a:t>
            </a: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ptp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[CVPR2023] The code for 《Position-guided Text Prompt for Vision-Language Pre-training》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74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4714533" cy="654368"/>
            <a:chOff x="516449" y="314283"/>
            <a:chExt cx="8383504" cy="1161713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7583203" cy="1136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itchFamily="34" charset="0"/>
                  <a:ea typeface="微软雅黑" pitchFamily="34" charset="-122"/>
                  <a:cs typeface="Gisha" pitchFamily="34" charset="-79"/>
                </a:rPr>
                <a:t>文章基本信息</a:t>
              </a:r>
            </a:p>
            <a:p>
              <a:pPr defTabSz="685800">
                <a:defRPr/>
              </a:pP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微软雅黑" pitchFamily="34" charset="-122"/>
                <a:cs typeface="Gisha" pitchFamily="34" charset="-79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2AA48EFF-2A62-D26E-2EC8-7705430B5F9C}"/>
              </a:ext>
            </a:extLst>
          </p:cNvPr>
          <p:cNvSpPr/>
          <p:nvPr/>
        </p:nvSpPr>
        <p:spPr>
          <a:xfrm>
            <a:off x="179605" y="643035"/>
            <a:ext cx="4264477" cy="4235462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C99A30-A7B0-86D3-8DE1-F438529CB732}"/>
              </a:ext>
            </a:extLst>
          </p:cNvPr>
          <p:cNvSpPr/>
          <p:nvPr/>
        </p:nvSpPr>
        <p:spPr>
          <a:xfrm>
            <a:off x="344091" y="829138"/>
            <a:ext cx="2465336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rgbClr val="C00000"/>
                </a:solidFill>
                <a:latin typeface="+mj-ea"/>
                <a:ea typeface="+mj-ea"/>
              </a:rPr>
              <a:t>Traditional VLP</a:t>
            </a:r>
            <a:endParaRPr lang="zh-CN" altLang="en-US" b="1" dirty="0">
              <a:solidFill>
                <a:srgbClr val="C00000"/>
              </a:solidFill>
              <a:latin typeface="+mj-ea"/>
              <a:ea typeface="+mj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1F463FB-8719-45A8-A22F-0FCEB9E2532E}"/>
              </a:ext>
            </a:extLst>
          </p:cNvPr>
          <p:cNvSpPr/>
          <p:nvPr/>
        </p:nvSpPr>
        <p:spPr>
          <a:xfrm>
            <a:off x="282089" y="1414224"/>
            <a:ext cx="4067645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传统的 </a:t>
            </a:r>
            <a:r>
              <a:rPr lang="en-US" altLang="zh-CN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VLP 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模型 </a:t>
            </a:r>
            <a:r>
              <a:rPr lang="zh-CN" altLang="en-US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采用在 </a:t>
            </a:r>
            <a:r>
              <a:rPr lang="en-US" altLang="zh-CN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1600 </a:t>
            </a:r>
            <a:r>
              <a:rPr lang="zh-CN" altLang="en-US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个类视觉基因组上预训练的 </a:t>
            </a:r>
            <a:r>
              <a:rPr lang="en-US" altLang="zh-CN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fast-</a:t>
            </a:r>
            <a:r>
              <a:rPr lang="en-US" altLang="zh-CN" sz="1200" b="1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rcnn</a:t>
            </a:r>
            <a:r>
              <a:rPr lang="en-US" altLang="zh-CN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来</a:t>
            </a:r>
            <a:r>
              <a:rPr lang="zh-CN" altLang="en-US" sz="12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提取特征区域特征和边界框。</a:t>
            </a:r>
            <a:endParaRPr lang="en-US" altLang="zh-CN" sz="1200" b="1" kern="1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是什么</a:t>
            </a:r>
            <a:r>
              <a:rPr lang="en-US" altLang="zh-CN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在哪里</a:t>
            </a:r>
            <a:endParaRPr lang="en-US" altLang="zh-CN" sz="12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没有</a:t>
            </a:r>
            <a:r>
              <a:rPr lang="zh-CN" altLang="en-US" sz="12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上下文信息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推理速度较慢</a:t>
            </a: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l"/>
            </a:pPr>
            <a:endParaRPr lang="zh-CN" altLang="zh-CN" sz="20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9D508C8-CFAD-7404-512A-642C75ABE00E}"/>
              </a:ext>
            </a:extLst>
          </p:cNvPr>
          <p:cNvSpPr/>
          <p:nvPr/>
        </p:nvSpPr>
        <p:spPr>
          <a:xfrm>
            <a:off x="344091" y="2286218"/>
            <a:ext cx="2465336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rgbClr val="C00000"/>
                </a:solidFill>
                <a:latin typeface="+mj-ea"/>
                <a:ea typeface="+mj-ea"/>
              </a:rPr>
              <a:t>End-to-End</a:t>
            </a:r>
            <a:endParaRPr lang="zh-CN" altLang="en-US" b="1" dirty="0">
              <a:solidFill>
                <a:srgbClr val="C00000"/>
              </a:solidFill>
              <a:latin typeface="+mj-ea"/>
              <a:ea typeface="+mj-ea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E2D593-6E1F-7012-990B-833516F46150}"/>
              </a:ext>
            </a:extLst>
          </p:cNvPr>
          <p:cNvSpPr/>
          <p:nvPr/>
        </p:nvSpPr>
        <p:spPr>
          <a:xfrm>
            <a:off x="282089" y="2846805"/>
            <a:ext cx="40676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速度很快但无法很好的学习目标及其关系。</a:t>
            </a:r>
            <a:endParaRPr lang="zh-CN" altLang="zh-CN" sz="12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B372591-F3B3-F675-6389-B0AF0ED35132}"/>
              </a:ext>
            </a:extLst>
          </p:cNvPr>
          <p:cNvSpPr/>
          <p:nvPr/>
        </p:nvSpPr>
        <p:spPr>
          <a:xfrm>
            <a:off x="344091" y="3227437"/>
            <a:ext cx="2465336" cy="46309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rgbClr val="C00000"/>
                </a:solidFill>
                <a:latin typeface="+mj-ea"/>
                <a:ea typeface="+mj-ea"/>
              </a:rPr>
              <a:t>PTP</a:t>
            </a:r>
            <a:endParaRPr lang="zh-CN" altLang="en-US" b="1" dirty="0">
              <a:solidFill>
                <a:srgbClr val="C00000"/>
              </a:solidFill>
              <a:latin typeface="+mj-ea"/>
              <a:ea typeface="+mj-ea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F2ACD3B-D94A-3633-3A2A-B94897205734}"/>
              </a:ext>
            </a:extLst>
          </p:cNvPr>
          <p:cNvSpPr/>
          <p:nvPr/>
        </p:nvSpPr>
        <p:spPr>
          <a:xfrm>
            <a:off x="278019" y="3752183"/>
            <a:ext cx="40676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缓解端到端模型的位置缺失问题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，并同时保持下游任务的</a:t>
            </a:r>
            <a:r>
              <a:rPr lang="zh-CN" altLang="en-US" sz="12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快速推理时间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en-US" altLang="zh-CN" sz="12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在图像和文本中添加基于</a:t>
            </a:r>
            <a:r>
              <a:rPr lang="zh-CN" altLang="en-US" sz="12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位置的共同标识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，将视觉</a:t>
            </a:r>
            <a:r>
              <a:rPr lang="en-US" altLang="zh-CN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grounding</a:t>
            </a: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重新表达为一个填空问题。</a:t>
            </a:r>
            <a:endParaRPr lang="en-US" altLang="zh-CN" sz="12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en-US" sz="12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简化对目标信息的学习。</a:t>
            </a:r>
            <a:endParaRPr lang="en-US" altLang="zh-CN" sz="12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C85212-E5BD-2D91-04FA-A43B7F4C7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920" y="666731"/>
            <a:ext cx="4293619" cy="418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 dirty="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30124" y="2055622"/>
            <a:ext cx="301670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sym typeface="微软雅黑" pitchFamily="34" charset="-122"/>
              </a:rPr>
              <a:t>主体框架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0" y="52388"/>
            <a:ext cx="5261210" cy="380048"/>
            <a:chOff x="516449" y="314283"/>
            <a:chExt cx="8044123" cy="674707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1" y="339649"/>
              <a:ext cx="7243821" cy="6493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主体框架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4495CF7E-9BF7-55E0-9145-D0BE26966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513337"/>
            <a:ext cx="4250444" cy="443917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FF42CD83-4410-F0B9-9968-3F4B1BD09A2F}"/>
              </a:ext>
            </a:extLst>
          </p:cNvPr>
          <p:cNvSpPr/>
          <p:nvPr/>
        </p:nvSpPr>
        <p:spPr>
          <a:xfrm>
            <a:off x="121425" y="513337"/>
            <a:ext cx="4831575" cy="140859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以</a:t>
            </a: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VILT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、</a:t>
            </a: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CLIP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、</a:t>
            </a: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BLIP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为例介绍如何将</a:t>
            </a: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PTP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和</a:t>
            </a: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VLP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框架结合来增强其视觉基础能力。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773C68C-B494-7341-828A-770019401525}"/>
              </a:ext>
            </a:extLst>
          </p:cNvPr>
          <p:cNvSpPr/>
          <p:nvPr/>
        </p:nvSpPr>
        <p:spPr>
          <a:xfrm>
            <a:off x="1" y="2049932"/>
            <a:ext cx="4953000" cy="28141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不同于传统的视觉语言配准方法，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将物体</a:t>
            </a:r>
            <a:r>
              <a:rPr lang="zh-CN" altLang="en-US" sz="2000" b="1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特征和边界框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作为输入。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生成区块标签：将输入的图像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分成若干块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，并识别每个区块中的物体。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生成文本提示：根据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中的物体位置信息，将视觉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ground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任务转换为</a:t>
            </a:r>
            <a:r>
              <a:rPr lang="zh-CN" altLang="en-US" sz="20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填空问题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20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A5DAE244-5999-A2A5-C75C-5ACA42619C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638"/>
          <a:stretch/>
        </p:blipFill>
        <p:spPr>
          <a:xfrm>
            <a:off x="5556331" y="4118177"/>
            <a:ext cx="1210225" cy="49455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9143DCB-194D-C686-B54D-187D5E3E44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76"/>
          <a:stretch/>
        </p:blipFill>
        <p:spPr bwMode="auto">
          <a:xfrm>
            <a:off x="446001" y="3704542"/>
            <a:ext cx="3704424" cy="74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0" y="52388"/>
            <a:ext cx="5261210" cy="380048"/>
            <a:chOff x="516449" y="314283"/>
            <a:chExt cx="8044123" cy="674707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1" y="339649"/>
              <a:ext cx="7243821" cy="6493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主体框架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FF42CD83-4410-F0B9-9968-3F4B1BD09A2F}"/>
              </a:ext>
            </a:extLst>
          </p:cNvPr>
          <p:cNvSpPr/>
          <p:nvPr/>
        </p:nvSpPr>
        <p:spPr>
          <a:xfrm>
            <a:off x="121425" y="499112"/>
            <a:ext cx="2926575" cy="56616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Block Tag Generation</a:t>
            </a:r>
            <a:endParaRPr lang="zh-CN" altLang="en-US" sz="18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773C68C-B494-7341-828A-770019401525}"/>
              </a:ext>
            </a:extLst>
          </p:cNvPr>
          <p:cNvSpPr/>
          <p:nvPr/>
        </p:nvSpPr>
        <p:spPr>
          <a:xfrm>
            <a:off x="85946" y="1079500"/>
            <a:ext cx="4458832" cy="28071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对每一对图像文本平均分成</a:t>
            </a:r>
            <a:r>
              <a:rPr lang="en-US" altLang="zh-CN" sz="16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N×N</a:t>
            </a:r>
            <a:r>
              <a:rPr lang="zh-CN" altLang="en-US" sz="16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个区块</a:t>
            </a:r>
            <a:endParaRPr lang="en-US" altLang="zh-CN" sz="1600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u="sng" kern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zh-CN" altLang="en-US" b="1" u="sng" kern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目标检测：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采用</a:t>
            </a:r>
            <a:r>
              <a:rPr lang="en-US" altLang="zh-CN" b="1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VinVL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中的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Faster-</a:t>
            </a:r>
            <a:r>
              <a:rPr lang="en-US" altLang="zh-CN" b="1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rcnn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提取每幅图像中的所有目标，选出预测置信度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最高的前</a:t>
            </a:r>
            <a:r>
              <a:rPr lang="en-US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个目标。</a:t>
            </a:r>
            <a:endParaRPr lang="en-US" altLang="zh-CN" b="1" kern="1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u="sng" kern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2.CLIP</a:t>
            </a:r>
            <a:r>
              <a:rPr lang="zh-CN" altLang="en-US" b="1" u="sng" kern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模型：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PTP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可以通过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CLIP(</a:t>
            </a:r>
            <a:r>
              <a:rPr lang="en-US" altLang="zh-CN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ViT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-B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）模型生成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分块的目标监督</a:t>
            </a:r>
            <a:endParaRPr lang="en-US" altLang="zh-CN" b="1" kern="1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提取高频词短语或关键词记为</a:t>
            </a:r>
            <a:r>
              <a:rPr lang="en-US" altLang="zh-CN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</a:t>
            </a: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        </a:t>
            </a:r>
            <a:endParaRPr lang="en-US" altLang="zh-CN" sz="11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提取文本特征并嵌入所有短语或关键词。        </a:t>
            </a:r>
            <a:endParaRPr lang="en-US" altLang="zh-CN" sz="11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获取每个区块中的图像嵌入</a:t>
            </a:r>
            <a:r>
              <a:rPr lang="en-US" altLang="zh-CN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h</a:t>
            </a: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并计算文本特征的相似度。        </a:t>
            </a:r>
            <a:endParaRPr lang="en-US" altLang="zh-CN" sz="11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计算相似度得分</a:t>
            </a:r>
            <a:endParaRPr lang="en-US" altLang="zh-CN" sz="11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02224C-44FC-E6C6-6ADB-6A12E71E538E}"/>
              </a:ext>
            </a:extLst>
          </p:cNvPr>
          <p:cNvSpPr/>
          <p:nvPr/>
        </p:nvSpPr>
        <p:spPr>
          <a:xfrm>
            <a:off x="85945" y="1142036"/>
            <a:ext cx="4424537" cy="3934788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C06C08-FC10-2193-88EC-F8D2DE84913B}"/>
              </a:ext>
            </a:extLst>
          </p:cNvPr>
          <p:cNvSpPr/>
          <p:nvPr/>
        </p:nvSpPr>
        <p:spPr>
          <a:xfrm>
            <a:off x="85944" y="4447490"/>
            <a:ext cx="39660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多样化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的目标标签</a:t>
            </a:r>
          </a:p>
          <a:p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块标签的生成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速度快比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Faster-RCNN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块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40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倍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4D1DF7E-2486-BB2C-2886-C40C149B726A}"/>
              </a:ext>
            </a:extLst>
          </p:cNvPr>
          <p:cNvSpPr/>
          <p:nvPr/>
        </p:nvSpPr>
        <p:spPr>
          <a:xfrm>
            <a:off x="4691329" y="499111"/>
            <a:ext cx="2926575" cy="56616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Text Prompt Generation</a:t>
            </a:r>
            <a:endParaRPr lang="zh-CN" altLang="en-US" sz="18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99CBBF7-5DB4-C0F5-4C8C-73121606C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620" y="2095500"/>
            <a:ext cx="26670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44A01939-C629-F656-7EB5-F6EC48447182}"/>
              </a:ext>
            </a:extLst>
          </p:cNvPr>
          <p:cNvSpPr/>
          <p:nvPr/>
        </p:nvSpPr>
        <p:spPr>
          <a:xfrm>
            <a:off x="4599224" y="1142036"/>
            <a:ext cx="4226170" cy="13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设置一个简单的文本提示</a:t>
            </a:r>
            <a:endParaRPr lang="en-US" altLang="zh-CN" sz="1600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是所选块的索引表示块的位置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表示块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的标签。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每一个</a:t>
            </a:r>
            <a:r>
              <a:rPr lang="en-US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P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可能会包含多个</a:t>
            </a:r>
            <a:r>
              <a:rPr lang="en-US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zh-CN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所以每次随机选择一个</a:t>
            </a:r>
            <a:r>
              <a:rPr lang="en-US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</a:p>
          <a:p>
            <a:pPr algn="ctr">
              <a:lnSpc>
                <a:spcPct val="150000"/>
              </a:lnSpc>
            </a:pPr>
            <a:endParaRPr lang="en-US" altLang="zh-CN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41D0744-288B-C965-BBE5-942480865A11}"/>
              </a:ext>
            </a:extLst>
          </p:cNvPr>
          <p:cNvSpPr/>
          <p:nvPr/>
        </p:nvSpPr>
        <p:spPr>
          <a:xfrm>
            <a:off x="3488338" y="2638574"/>
            <a:ext cx="5569716" cy="37401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Pre-training with PTP</a:t>
            </a:r>
            <a:r>
              <a:rPr lang="zh-CN" altLang="en-US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：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PTP-</a:t>
            </a:r>
            <a:r>
              <a:rPr lang="en-US" altLang="zh-CN" sz="1200" dirty="0" err="1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ViLT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 +PTP-CLIP +</a:t>
            </a: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PTP-BLIP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FD5464D-B278-7F00-72E1-FD8A2A901291}"/>
              </a:ext>
            </a:extLst>
          </p:cNvPr>
          <p:cNvSpPr/>
          <p:nvPr/>
        </p:nvSpPr>
        <p:spPr>
          <a:xfrm>
            <a:off x="4597356" y="3116631"/>
            <a:ext cx="4458832" cy="1960193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3F5B218-83E6-28AE-CB51-15A0DC926A11}"/>
              </a:ext>
            </a:extLst>
          </p:cNvPr>
          <p:cNvSpPr/>
          <p:nvPr/>
        </p:nvSpPr>
        <p:spPr>
          <a:xfrm>
            <a:off x="4677508" y="3608601"/>
            <a:ext cx="30421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更改​​文本输入，将提示文本和原始标题填充在一起。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	</a:t>
            </a:r>
            <a:endParaRPr lang="zh-CN" altLang="en-US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0BAA821-9E4A-6108-01F9-467E14DB9282}"/>
              </a:ext>
            </a:extLst>
          </p:cNvPr>
          <p:cNvSpPr/>
          <p:nvPr/>
        </p:nvSpPr>
        <p:spPr>
          <a:xfrm>
            <a:off x="4677509" y="3204007"/>
            <a:ext cx="1431885" cy="340804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集成到现有任务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1A3C226-927B-A975-A17B-6D71C511E6AD}"/>
              </a:ext>
            </a:extLst>
          </p:cNvPr>
          <p:cNvSpPr/>
          <p:nvPr/>
        </p:nvSpPr>
        <p:spPr>
          <a:xfrm>
            <a:off x="7537430" y="4096682"/>
            <a:ext cx="1431885" cy="340804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新的</a:t>
            </a: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pretext task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4A1DFE6-FADA-6B93-5F99-56D00E784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6123" y="4538721"/>
            <a:ext cx="2983523" cy="43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1678C9DC-7A2D-03D6-2C5B-81CE3C5F6E5D}"/>
              </a:ext>
            </a:extLst>
          </p:cNvPr>
          <p:cNvSpPr/>
          <p:nvPr/>
        </p:nvSpPr>
        <p:spPr>
          <a:xfrm>
            <a:off x="4614503" y="1142036"/>
            <a:ext cx="4424537" cy="1419776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29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30124" y="2055622"/>
            <a:ext cx="198515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实验结果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12571E94-63FB-95E2-888C-3D5499A5D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3" y="2371003"/>
            <a:ext cx="4715972" cy="158451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3782797" cy="383620"/>
            <a:chOff x="516449" y="314283"/>
            <a:chExt cx="6726667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5926366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实验结果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3F9E21C0-D7D3-6FB8-A1CB-854EC79D43EA}"/>
              </a:ext>
            </a:extLst>
          </p:cNvPr>
          <p:cNvSpPr/>
          <p:nvPr/>
        </p:nvSpPr>
        <p:spPr>
          <a:xfrm>
            <a:off x="121425" y="499112"/>
            <a:ext cx="2926575" cy="566163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8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Experimental Settings</a:t>
            </a:r>
            <a:endParaRPr lang="zh-CN" altLang="en-US" sz="18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9DCF9F-94AF-D821-44F8-9685B9A62CE9}"/>
              </a:ext>
            </a:extLst>
          </p:cNvPr>
          <p:cNvSpPr/>
          <p:nvPr/>
        </p:nvSpPr>
        <p:spPr>
          <a:xfrm>
            <a:off x="3160187" y="486710"/>
            <a:ext cx="1481240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Datasets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9B4069-0218-2C3F-B32F-67EFCF44C284}"/>
              </a:ext>
            </a:extLst>
          </p:cNvPr>
          <p:cNvSpPr/>
          <p:nvPr/>
        </p:nvSpPr>
        <p:spPr>
          <a:xfrm>
            <a:off x="3123951" y="838198"/>
            <a:ext cx="33327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​​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COCO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VG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SBU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CC3M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CC12M</a:t>
            </a:r>
            <a:endParaRPr lang="zh-CN" altLang="en-US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A81D-DC8E-AAFE-95F6-6B3264759B72}"/>
              </a:ext>
            </a:extLst>
          </p:cNvPr>
          <p:cNvSpPr/>
          <p:nvPr/>
        </p:nvSpPr>
        <p:spPr>
          <a:xfrm>
            <a:off x="4856907" y="486710"/>
            <a:ext cx="1481240" cy="30777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Training Settings</a:t>
            </a:r>
            <a:endParaRPr lang="zh-CN" altLang="en-US" sz="1200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18E50E6-1655-6F14-4EBC-602887B02749}"/>
              </a:ext>
            </a:extLst>
          </p:cNvPr>
          <p:cNvSpPr/>
          <p:nvPr/>
        </p:nvSpPr>
        <p:spPr>
          <a:xfrm>
            <a:off x="6456692" y="425155"/>
            <a:ext cx="267165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1.</a:t>
            </a:r>
            <a:r>
              <a:rPr lang="pt-BR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PyTorch+8*NVIDIA A100 GPU</a:t>
            </a:r>
          </a:p>
          <a:p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2.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增强边界框以进行仿射变换。</a:t>
            </a:r>
            <a:endParaRPr lang="en-US" altLang="zh-CN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3.</a:t>
            </a: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224 × 224+384 × 384</a:t>
            </a:r>
            <a:endParaRPr lang="zh-CN" altLang="en-US" b="1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209B909-3D27-7199-B965-FE1019E99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34" y="1281040"/>
            <a:ext cx="4660261" cy="1426991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48B71269-4A7B-10C4-80C1-9EEF678C918B}"/>
              </a:ext>
            </a:extLst>
          </p:cNvPr>
          <p:cNvSpPr/>
          <p:nvPr/>
        </p:nvSpPr>
        <p:spPr>
          <a:xfrm>
            <a:off x="121425" y="1096707"/>
            <a:ext cx="856475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图文检索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781E741-0DA4-BC35-7AA8-F02328826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00" y="4046793"/>
            <a:ext cx="3779382" cy="1026156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E2C5CD4B-15F8-A799-987F-44E586FD24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4422" y="1266190"/>
            <a:ext cx="3623365" cy="220400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B83FBA26-9544-A843-C7A3-367A3709DC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4422" y="3712721"/>
            <a:ext cx="3918151" cy="1454225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597AEDBF-F993-8767-1113-29F78DDF6958}"/>
              </a:ext>
            </a:extLst>
          </p:cNvPr>
          <p:cNvSpPr/>
          <p:nvPr/>
        </p:nvSpPr>
        <p:spPr>
          <a:xfrm>
            <a:off x="80754" y="4456238"/>
            <a:ext cx="856475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图像字幕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EA14606-CD17-6057-1142-31E63216A442}"/>
              </a:ext>
            </a:extLst>
          </p:cNvPr>
          <p:cNvSpPr/>
          <p:nvPr/>
        </p:nvSpPr>
        <p:spPr>
          <a:xfrm>
            <a:off x="5131820" y="1103897"/>
            <a:ext cx="1928203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视觉问答</a:t>
            </a:r>
            <a:r>
              <a:rPr lang="en-US" altLang="zh-CN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+</a:t>
            </a: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视觉推理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4C341C8-DD6D-6953-7EBB-76E83515BD82}"/>
              </a:ext>
            </a:extLst>
          </p:cNvPr>
          <p:cNvSpPr/>
          <p:nvPr/>
        </p:nvSpPr>
        <p:spPr>
          <a:xfrm>
            <a:off x="5169289" y="3505455"/>
            <a:ext cx="1168858" cy="207266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视频语言任务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000120140530A99PPBG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charset="0"/>
            <a:ea typeface="微软雅黑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</TotalTime>
  <Words>996</Words>
  <Application>Microsoft Office PowerPoint</Application>
  <PresentationFormat>全屏显示(16:9)</PresentationFormat>
  <Paragraphs>130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等线</vt:lpstr>
      <vt:lpstr>方正粗黑宋简体</vt:lpstr>
      <vt:lpstr>微软雅黑</vt:lpstr>
      <vt:lpstr>幼圆</vt:lpstr>
      <vt:lpstr>Arial</vt:lpstr>
      <vt:lpstr>Arial Black</vt:lpstr>
      <vt:lpstr>Calibri</vt:lpstr>
      <vt:lpstr>Impact</vt:lpstr>
      <vt:lpstr>Times New Roman</vt:lpstr>
      <vt:lpstr>Wingdings</vt:lpstr>
      <vt:lpstr>Wingdings 2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号百公司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Titan</dc:creator>
  <cp:lastModifiedBy>yihan SHE</cp:lastModifiedBy>
  <cp:revision>482</cp:revision>
  <dcterms:created xsi:type="dcterms:W3CDTF">1900-01-01T00:00:00Z</dcterms:created>
  <dcterms:modified xsi:type="dcterms:W3CDTF">2023-10-24T08:51:59Z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2052-11.34.2</vt:lpwstr>
  </property>
  <property fmtid="{D5CDD505-2E9C-101B-9397-08002B2CF9AE}" pid="4" name="ICV">
    <vt:lpwstr>31C9E4AF0003889869C0FE640386C249_32</vt:lpwstr>
  </property>
</Properties>
</file>